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312" r:id="rId2"/>
    <p:sldId id="316" r:id="rId3"/>
    <p:sldId id="314" r:id="rId4"/>
    <p:sldId id="315" r:id="rId5"/>
    <p:sldId id="317" r:id="rId6"/>
    <p:sldId id="318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2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1" autoAdjust="0"/>
    <p:restoredTop sz="61177" autoAdjust="0"/>
  </p:normalViewPr>
  <p:slideViewPr>
    <p:cSldViewPr snapToGrid="0">
      <p:cViewPr varScale="1">
        <p:scale>
          <a:sx n="48" d="100"/>
          <a:sy n="48" d="100"/>
        </p:scale>
        <p:origin x="2400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10-29T15:57:42.757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16589 19050 16383 0 0,'0'0'0'0'0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10-29T15:57:42.75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8361 17780 16383 0 0,'0'0'0'0'0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F5F9BD-389F-4FB1-BFC8-DAB0E859BF47}" type="datetimeFigureOut">
              <a:rPr lang="fr-FR" smtClean="0"/>
              <a:t>16/04/2026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6C30E3-FECD-4BAA-B723-C4C9B457B8D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4618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Bonjour à toutes et à tous. [pause]Je suis le Docteur willig, président d’Occitadys.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Merci de prendre quelques instants pour découvrir cette recherche régionale consacrée au TDAH de l’enfant et de l’adolescent. [pause]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nous lançons En Occitanie, une enquête sur les connaissances, les représentations, et les mots utilisés par les professionnels lorsqu’ils parlent du TDAH. [pause]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Cette démarche s’inscrit dans le contexte des recommandations de la HAS de 2014 et de 2024.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C30E3-FECD-4BAA-B723-C4C9B457B8D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1417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Cette étude pose une question simple, mais essentielle : [pause]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le TDAH est-il compris, perçu et nommé dans les différents métiers concernés ? [pause]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 au-delà des recommandations, il existe des réalités de terrain différentes, des habitudes, des formations variées, et parfois aussi des écarts de vocabulaire ou de repères. [pause]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Mieux connaître cette réalité, c’est mieux sensibiliser et mieux former.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C30E3-FECD-4BAA-B723-C4C9B457B8D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42605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Cette enquête s’adresse à un ensemble très large de professionnels : [pause]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orthophonie, orthoptie, psychologie, psychomotricité, ergothérapie, médecine générale, éducation, travail social et éducatif. [pause]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Autrement dit, le TDAH ne concerne pas qu’ un seul métier. [pause]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traverse plusieurs champs, et c’est justement cette diversité de regards que nous souhaitons mieux comprendre.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C30E3-FECD-4BAA-B723-C4C9B457B8D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5606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 message essentiel est celui-ci : [pause]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Cette enquête s’adresse à </a:t>
            </a:r>
            <a:r>
              <a:rPr lang="fr-F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tous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les professionnels concernés, qu’ils soient déjà formés au TDAH ou non. [pause]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Nous avons </a:t>
            </a:r>
            <a:r>
              <a:rPr lang="fr-F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aussi 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besoin des réponses de celles et ceux qui se sentent moins à l’aise avec le sujet. [pause]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 questionnaire est anonyme, court, et prend environ cinq minutes. [pause]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repose sur une démarche scientifique rigoureuse, avec l’avis favorable du comité d’éthique de la recherche de l’Université de Toulouse.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C30E3-FECD-4BAA-B723-C4C9B457B8D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77244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Une première phase de ce travail a déjà permis de recueillir 1 638 réponses d’étudiants en Occitanie. [pause]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Nous passons maintenant à une nouvelle étape : donner la parole aux professionnels en exercice, avec un objectif de 2 500 réponses dans la région. [pause]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Cet objectif permettra d’obtenir une vision solide, utile et représentative des réalités de terrain.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C30E3-FECD-4BAA-B723-C4C9B457B8D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98507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D35C7-FCC4-FF7E-A213-69A993AF8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52E5118-C433-61AF-CB64-9B508D4C6C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12393C9-44AB-B0FF-0BE9-552660AE11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Votre relais est donc précieux. [pause]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diffusant largement cette enquête auprès de vos correspondants et des professionnels de terrain, vous contribuez directement à une meilleure connaissance des besoins et à l’amélioration des pratiques. [pause]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Merci beaucoup pour votre soutien et votre mobilisation.</a:t>
            </a:r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911C5DB-DBB1-A4DA-C7BD-32B49C89E5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C30E3-FECD-4BAA-B723-C4C9B457B8D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4855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ED23E0-B4AC-65ED-F59B-7F70E40B40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EBEC2A5-21F3-A674-F111-E9DA07B281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3093F8E-1AE4-6A99-8134-01CD33D7A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CB5BD-803E-4364-A981-0326A7485AF2}" type="datetimeFigureOut">
              <a:rPr lang="fr-FR" smtClean="0"/>
              <a:t>16/04/2026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FBDF826-C6B5-BDCE-C45A-472A0C804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220D8D-7F32-F454-86A8-D0B300F5F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5E2C0-4648-4733-923D-EFCE95521C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1285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532B37E-B902-7D8B-6D60-E4C2BD6B0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91776EB-A2DE-928F-7017-2CBCE4243A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79A3AA3-0E5C-C39B-08F2-DE5F075EE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CB5BD-803E-4364-A981-0326A7485AF2}" type="datetimeFigureOut">
              <a:rPr lang="fr-FR" smtClean="0"/>
              <a:t>16/04/2026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4BDAD0-D63F-AFDF-1DE2-633395F30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F13EA00-82AB-6734-FD2A-6FA26C248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5E2C0-4648-4733-923D-EFCE95521C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2117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9C3D83A0-5F0F-4817-0410-4032F7D9AC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F3C51FD-CE90-D7A0-88F3-6CE0202619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3467A5C-35D3-25B4-D09C-8206A1805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CB5BD-803E-4364-A981-0326A7485AF2}" type="datetimeFigureOut">
              <a:rPr lang="fr-FR" smtClean="0"/>
              <a:t>16/04/2026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368342B-F944-1EDB-26B8-2161B291F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3239E99-FAF0-3775-E804-A07EA3F5E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5E2C0-4648-4733-923D-EFCE95521C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8426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2964BA-4EF3-5989-E3DC-50486843E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11C75A-9C35-B299-38E5-505C185394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1761E16-C435-E2B2-24B8-15B22F25A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CB5BD-803E-4364-A981-0326A7485AF2}" type="datetimeFigureOut">
              <a:rPr lang="fr-FR" smtClean="0"/>
              <a:t>16/04/2026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203B82-4D37-7F51-439A-EF23AEBD4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D8703C4-EB5B-06FE-BC69-DFF04B3B7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5E2C0-4648-4733-923D-EFCE95521C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3614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F47CB6-BAB3-7D0A-C0FC-709A92AD0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AB2BF68-053D-DDA2-B49A-AD36F41836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37C5135-CFCF-CE5B-049F-34DD86035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CB5BD-803E-4364-A981-0326A7485AF2}" type="datetimeFigureOut">
              <a:rPr lang="fr-FR" smtClean="0"/>
              <a:t>16/04/2026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CA13E5-7E43-02DE-DC84-61A85EAD4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9D4603-1EF0-2037-22C5-458CAB35D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5E2C0-4648-4733-923D-EFCE95521C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3944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B6F505-BA3B-05E3-C714-F2551D43E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4E736B7-1A10-62F0-3DE6-885960E96B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1BC24A4-B70B-ACE5-44E0-96AD19C5B5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4830093-7593-4569-7863-3E7903C2D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CB5BD-803E-4364-A981-0326A7485AF2}" type="datetimeFigureOut">
              <a:rPr lang="fr-FR" smtClean="0"/>
              <a:t>16/04/2026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4842BB-16FD-E7EF-E1CB-18E593AA7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55646BC-3E2E-807C-8B7E-969CA8679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5E2C0-4648-4733-923D-EFCE95521C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5336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686A88-B5E6-C1E9-558A-42C498578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D223E14-55FF-D925-4AF2-39F83DFCA8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9CEB982-5393-DDB6-0C83-65FACC9205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C36EAF9-EC9E-3D59-B4D9-18560C22F9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7BC5B29-0474-6383-6047-592E704EA7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05D8A230-D09F-617B-B3C7-9DA179A47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CB5BD-803E-4364-A981-0326A7485AF2}" type="datetimeFigureOut">
              <a:rPr lang="fr-FR" smtClean="0"/>
              <a:t>16/04/2026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021134B-82E0-7F48-5EE7-55B499FD8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A76E06B-2CB3-B68E-76EF-2D0E32ECC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5E2C0-4648-4733-923D-EFCE95521C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395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5F78CA-F237-84F1-AC79-3E41EB68F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795595B-6969-0690-DC8B-2D3069799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CB5BD-803E-4364-A981-0326A7485AF2}" type="datetimeFigureOut">
              <a:rPr lang="fr-FR" smtClean="0"/>
              <a:t>16/04/2026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F82B7FC-217A-91EC-9732-0B181B553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7F867BF-0D3A-4181-DD6E-6DB1C5045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5E2C0-4648-4733-923D-EFCE95521C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927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E603EBF-8909-BBF0-4DDA-933DCBD18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CB5BD-803E-4364-A981-0326A7485AF2}" type="datetimeFigureOut">
              <a:rPr lang="fr-FR" smtClean="0"/>
              <a:t>16/04/2026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8732FC0-4F1E-7B9D-709E-D91498D56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4562EE5-A54A-AB0E-021D-4554E2F77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5E2C0-4648-4733-923D-EFCE95521C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8976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8AD9F7-2863-5ACD-8C49-0222846F4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B5CF399-C410-4EBB-E4E1-9C9F9CF50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6252248-1B1A-6104-C904-57ACFA58B6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3A9D756-DBB1-DFA3-2AA8-768697FAB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CB5BD-803E-4364-A981-0326A7485AF2}" type="datetimeFigureOut">
              <a:rPr lang="fr-FR" smtClean="0"/>
              <a:t>16/04/2026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D4184A7-72AE-1575-8D40-770993D63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3D2A7E7-A5A4-B610-7D9C-F84236CEB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5E2C0-4648-4733-923D-EFCE95521C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6151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BFE823-C65F-85A9-EB4F-C881C0248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4A6F6D42-4E09-EE5E-EE3D-B0ABFF12FD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D36E4CD-4C84-7C49-4B49-DDE4E618F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C3F0641-C896-436E-4C31-9590E6EA7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CB5BD-803E-4364-A981-0326A7485AF2}" type="datetimeFigureOut">
              <a:rPr lang="fr-FR" smtClean="0"/>
              <a:t>16/04/2026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D652B75-CDDC-641B-26AF-DB9DCD2AC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6F8ADF1-FCDB-AB9B-EC27-15D5927AB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5E2C0-4648-4733-923D-EFCE95521C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0698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532C1F3-0CDA-102B-4742-F0B7C4888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3FF70A3-B753-C1C2-D0B9-658EAB9FE4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1FF7DA-9E75-65BE-B92C-0720CB1FB9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60CB5BD-803E-4364-A981-0326A7485AF2}" type="datetimeFigureOut">
              <a:rPr lang="fr-FR" smtClean="0"/>
              <a:t>16/04/2026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1749B88-6660-2472-861C-3C01F771C2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E7F5D7A-AA9C-2F0F-C51A-3B40541212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B5E2C0-4648-4733-923D-EFCE95521C5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5524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jpg"/><Relationship Id="rId11" Type="http://schemas.openxmlformats.org/officeDocument/2006/relationships/customXml" Target="../ink/ink2.xml"/><Relationship Id="rId5" Type="http://schemas.openxmlformats.org/officeDocument/2006/relationships/image" Target="../media/image1.jp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openxmlformats.org/officeDocument/2006/relationships/customXml" Target="../ink/ink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4.m4a"/><Relationship Id="rId7" Type="http://schemas.openxmlformats.org/officeDocument/2006/relationships/image" Target="../media/image7.jp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4a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8.png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6829912" y="384430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5" name="Titre 1"/>
          <p:cNvSpPr>
            <a:spLocks noGrp="1"/>
          </p:cNvSpPr>
          <p:nvPr>
            <p:ph type="ctrTitle"/>
          </p:nvPr>
        </p:nvSpPr>
        <p:spPr>
          <a:xfrm>
            <a:off x="39029" y="2001486"/>
            <a:ext cx="12152971" cy="1193958"/>
          </a:xfrm>
        </p:spPr>
        <p:txBody>
          <a:bodyPr>
            <a:noAutofit/>
          </a:bodyPr>
          <a:lstStyle/>
          <a:p>
            <a:pPr eaLnBrk="1" hangingPunct="1"/>
            <a:r>
              <a:rPr lang="fr-FR" sz="4400" dirty="0">
                <a:solidFill>
                  <a:srgbClr val="002060"/>
                </a:solidFill>
              </a:rPr>
              <a:t>Le TDAH de l’enfant et de l’adolescent </a:t>
            </a:r>
            <a:br>
              <a:rPr lang="fr-FR" sz="4400" dirty="0">
                <a:solidFill>
                  <a:srgbClr val="002060"/>
                </a:solidFill>
              </a:rPr>
            </a:br>
            <a:r>
              <a:rPr lang="fr-FR" sz="4400" dirty="0">
                <a:solidFill>
                  <a:srgbClr val="002060"/>
                </a:solidFill>
              </a:rPr>
              <a:t>en 2026 : vos connaissances?</a:t>
            </a:r>
            <a:endParaRPr lang="fr-FR" altLang="fr-FR" sz="4400" dirty="0">
              <a:solidFill>
                <a:srgbClr val="002060"/>
              </a:solidFill>
            </a:endParaRPr>
          </a:p>
        </p:txBody>
      </p:sp>
      <p:sp>
        <p:nvSpPr>
          <p:cNvPr id="6" name="Sous-titre 2"/>
          <p:cNvSpPr>
            <a:spLocks noGrp="1"/>
          </p:cNvSpPr>
          <p:nvPr>
            <p:ph type="subTitle" idx="1"/>
          </p:nvPr>
        </p:nvSpPr>
        <p:spPr>
          <a:xfrm>
            <a:off x="30077" y="3224186"/>
            <a:ext cx="9828731" cy="2889342"/>
          </a:xfrm>
        </p:spPr>
        <p:txBody>
          <a:bodyPr>
            <a:normAutofit/>
          </a:bodyPr>
          <a:lstStyle/>
          <a:p>
            <a:pPr eaLnBrk="1" hangingPunct="1"/>
            <a:r>
              <a:rPr lang="fr-FR" altLang="fr-FR" sz="3200" b="1" dirty="0">
                <a:solidFill>
                  <a:schemeClr val="accent1"/>
                </a:solidFill>
                <a:ea typeface="ＭＳ Ｐゴシック" pitchFamily="34" charset="-128"/>
              </a:rPr>
              <a:t>T.-N. Willig, </a:t>
            </a:r>
            <a:r>
              <a:rPr lang="fr-FR" altLang="fr-FR" sz="3200" b="1" dirty="0">
                <a:solidFill>
                  <a:schemeClr val="accent1"/>
                </a:solidFill>
              </a:rPr>
              <a:t>D. Purper-Ouakil, R. Assathiany, L. </a:t>
            </a:r>
            <a:r>
              <a:rPr lang="fr-FR" altLang="fr-FR" sz="3200" b="1" dirty="0" err="1">
                <a:solidFill>
                  <a:schemeClr val="accent1"/>
                </a:solidFill>
              </a:rPr>
              <a:t>Sürig</a:t>
            </a:r>
            <a:r>
              <a:rPr lang="fr-FR" altLang="fr-FR" sz="3200" b="1" dirty="0">
                <a:solidFill>
                  <a:schemeClr val="accent1"/>
                </a:solidFill>
              </a:rPr>
              <a:t> &amp; J. </a:t>
            </a:r>
            <a:r>
              <a:rPr lang="fr-FR" altLang="fr-FR" sz="3200" b="1" dirty="0" err="1">
                <a:solidFill>
                  <a:schemeClr val="accent1"/>
                </a:solidFill>
              </a:rPr>
              <a:t>Kruck</a:t>
            </a:r>
            <a:endParaRPr lang="fr-FR" altLang="fr-FR" sz="3200" b="1" dirty="0">
              <a:solidFill>
                <a:schemeClr val="accent1"/>
              </a:solidFill>
            </a:endParaRPr>
          </a:p>
          <a:p>
            <a:r>
              <a:rPr lang="fr-FR" altLang="fr-FR" sz="3200" b="1" dirty="0">
                <a:solidFill>
                  <a:schemeClr val="accent1"/>
                </a:solidFill>
              </a:rPr>
              <a:t>Avec le concours de  l’ARS Occitanie, les URPS Médecin libéraux, orthoptistes et orthophonistes et  le CREAI-ORS</a:t>
            </a:r>
            <a:r>
              <a:rPr lang="fr-FR" sz="3200" b="1" dirty="0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788" y="211974"/>
            <a:ext cx="2589253" cy="144484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F959177-18A2-4A20-BBD7-2BC0AECDF4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5543" y="37516"/>
            <a:ext cx="2737413" cy="193522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13E928A-869A-4B81-8471-68A3DADF58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8581" y="106133"/>
            <a:ext cx="2004705" cy="1571256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148D296C-42EE-8FEC-9D69-B2C15A3B274B}"/>
              </a:ext>
            </a:extLst>
          </p:cNvPr>
          <p:cNvSpPr txBox="1"/>
          <p:nvPr/>
        </p:nvSpPr>
        <p:spPr>
          <a:xfrm>
            <a:off x="6829912" y="1364769"/>
            <a:ext cx="13885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0070C0"/>
                </a:solidFill>
              </a:rPr>
              <a:t>2014 &amp; 2024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0A5E63D-03CB-BCB9-EA96-BB748652459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05" y="353439"/>
            <a:ext cx="2560654" cy="130338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B3BBCDB-C395-EFD4-B8AA-97BFD7CF2AE4}"/>
              </a:ext>
            </a:extLst>
          </p:cNvPr>
          <p:cNvSpPr/>
          <p:nvPr/>
        </p:nvSpPr>
        <p:spPr>
          <a:xfrm>
            <a:off x="-30079" y="5905500"/>
            <a:ext cx="12222078" cy="98257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BFB16D77-F8EC-8426-5D16-0793009A60B1}"/>
                  </a:ext>
                </a:extLst>
              </p14:cNvPr>
              <p14:cNvContentPartPr/>
              <p14:nvPr/>
            </p14:nvContentPartPr>
            <p14:xfrm>
              <a:off x="4160921" y="6637421"/>
              <a:ext cx="10026" cy="10026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BFB16D77-F8EC-8426-5D16-0793009A60B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659621" y="6136121"/>
                <a:ext cx="1002600" cy="100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DC836366-AE19-F52A-3E2F-5CF85EF47458}"/>
                  </a:ext>
                </a:extLst>
              </p14:cNvPr>
              <p14:cNvContentPartPr/>
              <p14:nvPr/>
            </p14:nvContentPartPr>
            <p14:xfrm>
              <a:off x="1042736" y="6156158"/>
              <a:ext cx="10026" cy="10026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DC836366-AE19-F52A-3E2F-5CF85EF4745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51462" y="5654858"/>
                <a:ext cx="1002600" cy="1002600"/>
              </a:xfrm>
              <a:prstGeom prst="rect">
                <a:avLst/>
              </a:prstGeom>
            </p:spPr>
          </p:pic>
        </mc:Fallback>
      </mc:AlternateContent>
      <p:sp>
        <p:nvSpPr>
          <p:cNvPr id="28" name="TextBox 27">
            <a:extLst>
              <a:ext uri="{FF2B5EF4-FFF2-40B4-BE49-F238E27FC236}">
                <a16:creationId xmlns:a16="http://schemas.microsoft.com/office/drawing/2014/main" id="{F2945659-D8BA-0E38-824E-8A58FAF8FBE8}"/>
              </a:ext>
            </a:extLst>
          </p:cNvPr>
          <p:cNvSpPr txBox="1"/>
          <p:nvPr/>
        </p:nvSpPr>
        <p:spPr>
          <a:xfrm>
            <a:off x="-1373604" y="1293394"/>
            <a:ext cx="22057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" name="Vidéo 29">
            <a:hlinkClick r:id="" action="ppaction://media"/>
            <a:extLst>
              <a:ext uri="{FF2B5EF4-FFF2-40B4-BE49-F238E27FC236}">
                <a16:creationId xmlns:a16="http://schemas.microsoft.com/office/drawing/2014/main" id="{18017E92-DD6B-B7B0-3F74-1A80DC08BE7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12"/>
          <a:srcRect l="21875" r="21875"/>
          <a:stretch>
            <a:fillRect/>
          </a:stretch>
        </p:blipFill>
        <p:spPr>
          <a:xfrm>
            <a:off x="10052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367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460"/>
    </mc:Choice>
    <mc:Fallback xmlns="">
      <p:transition spd="slow" advTm="364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EBC9C5-C2F0-8917-7F22-ED361322F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37BA1F6-91E6-8EDE-3308-E1FB7C293C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6" b="1966"/>
          <a:stretch/>
        </p:blipFill>
        <p:spPr>
          <a:xfrm>
            <a:off x="0" y="0"/>
            <a:ext cx="5843208" cy="6868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3D7A4F5-069B-5C43-F866-4A88106F38E0}"/>
              </a:ext>
            </a:extLst>
          </p:cNvPr>
          <p:cNvSpPr txBox="1"/>
          <p:nvPr/>
        </p:nvSpPr>
        <p:spPr>
          <a:xfrm>
            <a:off x="6348794" y="571146"/>
            <a:ext cx="5744704" cy="6801862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3200" b="1" noProof="0" dirty="0">
                <a:solidFill>
                  <a:srgbClr val="002256"/>
                </a:solidFill>
                <a:latin typeface="Avenir Next LT Pro"/>
              </a:rPr>
              <a:t>Deux recommandations de  HAS sur le TDAH de l’enfant et de l’adolescent : 2014 et 2024</a:t>
            </a:r>
          </a:p>
          <a:p>
            <a:endParaRPr lang="fr-FR" sz="3200" b="1" noProof="0" dirty="0">
              <a:solidFill>
                <a:srgbClr val="002256"/>
              </a:solidFill>
              <a:latin typeface="Avenir Next LT Pro"/>
            </a:endParaRPr>
          </a:p>
          <a:p>
            <a:endParaRPr lang="fr-FR" sz="3200" b="1" noProof="0" dirty="0">
              <a:solidFill>
                <a:srgbClr val="002256"/>
              </a:solidFill>
              <a:latin typeface="Avenir Next LT Pro"/>
            </a:endParaRPr>
          </a:p>
          <a:p>
            <a:pPr algn="ctr"/>
            <a:r>
              <a:rPr lang="fr-FR" sz="3600" b="1" noProof="0" dirty="0">
                <a:solidFill>
                  <a:srgbClr val="C00000"/>
                </a:solidFill>
                <a:latin typeface="Avenir Next LT Pro"/>
              </a:rPr>
              <a:t>Professionnels, où en sont vos représentations et connaissances</a:t>
            </a:r>
            <a:r>
              <a:rPr lang="fr-FR" sz="3600" b="1" dirty="0">
                <a:solidFill>
                  <a:srgbClr val="C00000"/>
                </a:solidFill>
                <a:latin typeface="Avenir Next LT Pro"/>
              </a:rPr>
              <a:t>, quels mots utilisez-vous sur le TDAH?</a:t>
            </a:r>
          </a:p>
          <a:p>
            <a:endParaRPr lang="fr-FR" sz="3200" b="1" noProof="0" dirty="0">
              <a:solidFill>
                <a:srgbClr val="002256"/>
              </a:solidFill>
              <a:latin typeface="Avenir Next LT Pro"/>
            </a:endParaRPr>
          </a:p>
          <a:p>
            <a:endParaRPr lang="fr-FR" sz="3200" b="1" noProof="0" dirty="0">
              <a:solidFill>
                <a:srgbClr val="002256"/>
              </a:solidFill>
              <a:latin typeface="Avenir Next LT Pro"/>
            </a:endParaRPr>
          </a:p>
        </p:txBody>
      </p:sp>
      <p:pic>
        <p:nvPicPr>
          <p:cNvPr id="4" name="TDAHProDia2">
            <a:hlinkClick r:id="" action="ppaction://media"/>
            <a:extLst>
              <a:ext uri="{FF2B5EF4-FFF2-40B4-BE49-F238E27FC236}">
                <a16:creationId xmlns:a16="http://schemas.microsoft.com/office/drawing/2014/main" id="{75350446-DA87-DDAB-50BF-0AA40BC6FF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76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757"/>
    </mc:Choice>
    <mc:Fallback xmlns="">
      <p:transition spd="slow" advTm="307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7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4363270E-92D2-B5B6-13DA-D970D05987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6" b="1966"/>
          <a:stretch/>
        </p:blipFill>
        <p:spPr>
          <a:xfrm>
            <a:off x="0" y="0"/>
            <a:ext cx="5843208" cy="6868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97790A5-A6EE-C92D-248F-27FB325EE2B2}"/>
              </a:ext>
            </a:extLst>
          </p:cNvPr>
          <p:cNvSpPr txBox="1"/>
          <p:nvPr/>
        </p:nvSpPr>
        <p:spPr>
          <a:xfrm>
            <a:off x="5887844" y="122664"/>
            <a:ext cx="6304156" cy="6801862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3200" b="1" noProof="0" dirty="0">
                <a:solidFill>
                  <a:srgbClr val="002256"/>
                </a:solidFill>
                <a:latin typeface="Avenir Next LT Pro"/>
              </a:rPr>
              <a:t>Ensemble, faisons évoluer la perception du TDAH dans les métiers concernés et dans la société</a:t>
            </a:r>
          </a:p>
          <a:p>
            <a:endParaRPr lang="fr-FR" sz="2800" b="1" noProof="0" dirty="0">
              <a:solidFill>
                <a:srgbClr val="002256"/>
              </a:solidFill>
              <a:latin typeface="Avenir Next LT Pro"/>
            </a:endParaRPr>
          </a:p>
          <a:p>
            <a:r>
              <a:rPr lang="fr-FR" sz="2800" b="1" noProof="0" dirty="0">
                <a:solidFill>
                  <a:srgbClr val="002256"/>
                </a:solidFill>
                <a:latin typeface="Avenir Next LT Pro"/>
              </a:rPr>
              <a:t>Un questionnaire pour les professionnels en 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noProof="0" dirty="0">
                <a:solidFill>
                  <a:srgbClr val="002060"/>
                </a:solidFill>
                <a:ea typeface="ＭＳ Ｐゴシック" pitchFamily="34" charset="-128"/>
              </a:rPr>
              <a:t>Orthophonie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noProof="0" dirty="0">
                <a:solidFill>
                  <a:srgbClr val="002060"/>
                </a:solidFill>
                <a:ea typeface="ＭＳ Ｐゴシック" pitchFamily="34" charset="-128"/>
              </a:rPr>
              <a:t>Orthoptie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noProof="0" dirty="0">
                <a:solidFill>
                  <a:srgbClr val="002060"/>
                </a:solidFill>
                <a:ea typeface="ＭＳ Ｐゴシック" pitchFamily="34" charset="-128"/>
              </a:rPr>
              <a:t>Psychologie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noProof="0" dirty="0">
                <a:solidFill>
                  <a:srgbClr val="002060"/>
                </a:solidFill>
                <a:ea typeface="ＭＳ Ｐゴシック" pitchFamily="34" charset="-128"/>
              </a:rPr>
              <a:t>Psychomotricité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dirty="0">
                <a:solidFill>
                  <a:srgbClr val="002060"/>
                </a:solidFill>
                <a:ea typeface="ＭＳ Ｐゴシック" pitchFamily="34" charset="-128"/>
              </a:rPr>
              <a:t>Ergothérapie</a:t>
            </a:r>
            <a:endParaRPr lang="fr-FR" sz="3200" noProof="0" dirty="0">
              <a:solidFill>
                <a:srgbClr val="002060"/>
              </a:solidFill>
              <a:ea typeface="ＭＳ Ｐゴシック" pitchFamily="34" charset="-12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noProof="0" dirty="0">
                <a:solidFill>
                  <a:srgbClr val="002060"/>
                </a:solidFill>
                <a:ea typeface="ＭＳ Ｐゴシック" pitchFamily="34" charset="-128"/>
              </a:rPr>
              <a:t>Médecine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3200" noProof="0" dirty="0">
                <a:solidFill>
                  <a:srgbClr val="002060"/>
                </a:solidFill>
                <a:ea typeface="ＭＳ Ｐゴシック" pitchFamily="34" charset="-128"/>
              </a:rPr>
              <a:t>Travail social et Educatif</a:t>
            </a:r>
          </a:p>
        </p:txBody>
      </p:sp>
      <p:pic>
        <p:nvPicPr>
          <p:cNvPr id="2" name="TDAHProDia3">
            <a:hlinkClick r:id="" action="ppaction://media"/>
            <a:extLst>
              <a:ext uri="{FF2B5EF4-FFF2-40B4-BE49-F238E27FC236}">
                <a16:creationId xmlns:a16="http://schemas.microsoft.com/office/drawing/2014/main" id="{B5C7915E-D94F-4CCB-8F21-C659BC9C03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  <p:pic>
        <p:nvPicPr>
          <p:cNvPr id="5" name="TDAHProDia3bis">
            <a:hlinkClick r:id="" action="ppaction://media"/>
            <a:extLst>
              <a:ext uri="{FF2B5EF4-FFF2-40B4-BE49-F238E27FC236}">
                <a16:creationId xmlns:a16="http://schemas.microsoft.com/office/drawing/2014/main" id="{A956511B-BE8C-2DAE-F190-6A15DEDEA8B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37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884"/>
    </mc:Choice>
    <mc:Fallback xmlns="">
      <p:transition spd="slow" advTm="298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70EECE-F0E1-DEFE-9CA8-369A5ED7B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7D73B0E-95D3-3F53-E4E0-BEC8BFF828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7" y="3758608"/>
            <a:ext cx="12025164" cy="3045509"/>
          </a:xfrm>
          <a:prstGeom prst="rect">
            <a:avLst/>
          </a:prstGeom>
        </p:spPr>
      </p:pic>
      <p:sp>
        <p:nvSpPr>
          <p:cNvPr id="5" name="TextBox 16">
            <a:extLst>
              <a:ext uri="{FF2B5EF4-FFF2-40B4-BE49-F238E27FC236}">
                <a16:creationId xmlns:a16="http://schemas.microsoft.com/office/drawing/2014/main" id="{67D6A026-2580-B5CE-2F2B-A60575DF1B8C}"/>
              </a:ext>
            </a:extLst>
          </p:cNvPr>
          <p:cNvSpPr txBox="1"/>
          <p:nvPr/>
        </p:nvSpPr>
        <p:spPr>
          <a:xfrm>
            <a:off x="0" y="25006"/>
            <a:ext cx="12192000" cy="4585871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2800" b="1" noProof="0" dirty="0">
                <a:solidFill>
                  <a:srgbClr val="002256"/>
                </a:solidFill>
                <a:latin typeface="Avenir Next LT Pro"/>
              </a:rPr>
              <a:t>Ensemble, faisons évoluer la perception du TDAH dans les métiers concernés et dans la société</a:t>
            </a:r>
          </a:p>
          <a:p>
            <a:endParaRPr lang="fr-FR" sz="2800" b="1" noProof="0" dirty="0">
              <a:solidFill>
                <a:srgbClr val="002256"/>
              </a:solidFill>
              <a:latin typeface="Avenir Next LT Pro"/>
            </a:endParaRPr>
          </a:p>
          <a:p>
            <a:r>
              <a:rPr lang="fr-FR" sz="2800" b="1" noProof="0" dirty="0">
                <a:solidFill>
                  <a:srgbClr val="002256"/>
                </a:solidFill>
                <a:latin typeface="Avenir Next LT Pro"/>
              </a:rPr>
              <a:t>Un questionnaire pour </a:t>
            </a:r>
            <a:r>
              <a:rPr lang="fr-FR" sz="2800" b="1" noProof="0" dirty="0">
                <a:solidFill>
                  <a:srgbClr val="FF0000"/>
                </a:solidFill>
                <a:latin typeface="Avenir Next LT Pro"/>
              </a:rPr>
              <a:t>tous</a:t>
            </a:r>
            <a:r>
              <a:rPr lang="fr-FR" sz="2800" b="1" noProof="0" dirty="0">
                <a:solidFill>
                  <a:srgbClr val="002256"/>
                </a:solidFill>
                <a:latin typeface="Avenir Next LT Pro"/>
              </a:rPr>
              <a:t> les professionnels, formés ou non, au sein de votre structure</a:t>
            </a:r>
          </a:p>
          <a:p>
            <a:endParaRPr lang="fr-FR" sz="2800" b="1" dirty="0">
              <a:solidFill>
                <a:srgbClr val="002256"/>
              </a:solidFill>
              <a:latin typeface="Avenir Next LT Pro"/>
            </a:endParaRPr>
          </a:p>
          <a:p>
            <a:r>
              <a:rPr lang="fr-FR" sz="2800" b="1" noProof="0" dirty="0">
                <a:solidFill>
                  <a:srgbClr val="002256"/>
                </a:solidFill>
                <a:latin typeface="Avenir Next LT Pro"/>
              </a:rPr>
              <a:t>Anonyme, 5 minutes de votre temps, approuvé par le comité d’éthique de la recherche de l’université de Toulouse, soutenu par les URPS Occitanie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4000" noProof="0" dirty="0">
              <a:solidFill>
                <a:srgbClr val="898989"/>
              </a:solidFill>
              <a:ea typeface="ＭＳ Ｐゴシック" pitchFamily="34" charset="-128"/>
            </a:endParaRPr>
          </a:p>
        </p:txBody>
      </p:sp>
      <p:pic>
        <p:nvPicPr>
          <p:cNvPr id="2" name="TDAHProDia4">
            <a:hlinkClick r:id="" action="ppaction://media"/>
            <a:extLst>
              <a:ext uri="{FF2B5EF4-FFF2-40B4-BE49-F238E27FC236}">
                <a16:creationId xmlns:a16="http://schemas.microsoft.com/office/drawing/2014/main" id="{A63E9930-6098-6D38-EC30-8D65A5690C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98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188"/>
    </mc:Choice>
    <mc:Fallback xmlns="">
      <p:transition spd="slow" advTm="311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1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4B17D1-DE65-145E-8432-C97301BCF0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FC56725-CBBD-7678-8553-4FEF389B12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6" b="1966"/>
          <a:stretch/>
        </p:blipFill>
        <p:spPr>
          <a:xfrm>
            <a:off x="0" y="0"/>
            <a:ext cx="5843208" cy="6868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F987E15-5CEF-5B81-26EF-212D43EEE5E6}"/>
              </a:ext>
            </a:extLst>
          </p:cNvPr>
          <p:cNvSpPr txBox="1"/>
          <p:nvPr/>
        </p:nvSpPr>
        <p:spPr>
          <a:xfrm>
            <a:off x="5887844" y="122664"/>
            <a:ext cx="6304156" cy="5693866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800" b="1" noProof="0" dirty="0">
                <a:solidFill>
                  <a:srgbClr val="002256"/>
                </a:solidFill>
                <a:latin typeface="Avenir Next LT Pro"/>
              </a:rPr>
              <a:t>Dans une première phase : 1638 étudiants ont répondu en Occitanie</a:t>
            </a:r>
          </a:p>
          <a:p>
            <a:endParaRPr lang="fr-FR" sz="2800" b="1" noProof="0" dirty="0">
              <a:solidFill>
                <a:srgbClr val="002256"/>
              </a:solidFill>
              <a:latin typeface="Avenir Next LT Pro"/>
            </a:endParaRPr>
          </a:p>
          <a:p>
            <a:r>
              <a:rPr lang="fr-FR" sz="2800" b="1" noProof="0" dirty="0">
                <a:solidFill>
                  <a:srgbClr val="002256"/>
                </a:solidFill>
                <a:latin typeface="Avenir Next LT Pro"/>
              </a:rPr>
              <a:t>Objectif : 2500 réponses dans la région, pour assurer une bonne représentativité et une extrapolation nationale</a:t>
            </a:r>
          </a:p>
          <a:p>
            <a:endParaRPr lang="fr-FR" sz="2800" b="1" dirty="0">
              <a:solidFill>
                <a:srgbClr val="002256"/>
              </a:solidFill>
              <a:latin typeface="Avenir Next LT Pro"/>
              <a:ea typeface="ＭＳ Ｐゴシック" pitchFamily="34" charset="-128"/>
            </a:endParaRPr>
          </a:p>
          <a:p>
            <a:r>
              <a:rPr lang="fr-FR" sz="2800" b="1" noProof="0" dirty="0">
                <a:solidFill>
                  <a:srgbClr val="002256"/>
                </a:solidFill>
                <a:latin typeface="Avenir Next LT Pro"/>
                <a:ea typeface="ＭＳ Ｐゴシック" pitchFamily="34" charset="-128"/>
              </a:rPr>
              <a:t>Dans vos établissements, pouvez vous solliciter l’ensemble des professionnels concernés par le TDAH, quel que soit leur niveau d’expérience ou leur métier?</a:t>
            </a:r>
            <a:endParaRPr lang="fr-FR" sz="4000" noProof="0" dirty="0">
              <a:solidFill>
                <a:srgbClr val="898989"/>
              </a:solidFill>
              <a:ea typeface="ＭＳ Ｐゴシック" pitchFamily="34" charset="-128"/>
            </a:endParaRPr>
          </a:p>
        </p:txBody>
      </p:sp>
      <p:pic>
        <p:nvPicPr>
          <p:cNvPr id="2" name="TDAHProDia5">
            <a:hlinkClick r:id="" action="ppaction://media"/>
            <a:extLst>
              <a:ext uri="{FF2B5EF4-FFF2-40B4-BE49-F238E27FC236}">
                <a16:creationId xmlns:a16="http://schemas.microsoft.com/office/drawing/2014/main" id="{21EC0A20-4C81-C7A4-3934-D88302BA75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43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16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926"/>
    </mc:Choice>
    <mc:Fallback xmlns="">
      <p:transition spd="slow" advTm="279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F19225-EA87-D1C9-CAAF-C3A7CC11A2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1D091FA-059C-05B3-4540-F923A91F01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" y="3812491"/>
            <a:ext cx="12025164" cy="3045509"/>
          </a:xfrm>
          <a:prstGeom prst="rect">
            <a:avLst/>
          </a:prstGeom>
        </p:spPr>
      </p:pic>
      <p:sp>
        <p:nvSpPr>
          <p:cNvPr id="5" name="TextBox 16">
            <a:extLst>
              <a:ext uri="{FF2B5EF4-FFF2-40B4-BE49-F238E27FC236}">
                <a16:creationId xmlns:a16="http://schemas.microsoft.com/office/drawing/2014/main" id="{83FFCB49-7248-B48D-E0F4-8B7D7FCC2B73}"/>
              </a:ext>
            </a:extLst>
          </p:cNvPr>
          <p:cNvSpPr txBox="1"/>
          <p:nvPr/>
        </p:nvSpPr>
        <p:spPr>
          <a:xfrm>
            <a:off x="0" y="122664"/>
            <a:ext cx="9973340" cy="4585871"/>
          </a:xfrm>
          <a:prstGeom prst="rect">
            <a:avLst/>
          </a:prstGeom>
          <a:noFill/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2800" b="1" noProof="0" dirty="0">
                <a:solidFill>
                  <a:srgbClr val="002256"/>
                </a:solidFill>
                <a:latin typeface="Avenir Next LT Pro"/>
              </a:rPr>
              <a:t>Ensemble, faisons évoluer la perception du TDAH dans les métiers concernés et dans la société</a:t>
            </a:r>
          </a:p>
          <a:p>
            <a:pPr algn="ctr"/>
            <a:endParaRPr lang="fr-FR" sz="2800" b="1" noProof="0" dirty="0">
              <a:solidFill>
                <a:srgbClr val="002256"/>
              </a:solidFill>
              <a:latin typeface="Avenir Next LT Pro"/>
            </a:endParaRPr>
          </a:p>
          <a:p>
            <a:pPr algn="ctr"/>
            <a:r>
              <a:rPr lang="fr-FR" sz="2800" b="1" noProof="0" dirty="0">
                <a:solidFill>
                  <a:srgbClr val="002256"/>
                </a:solidFill>
                <a:latin typeface="Avenir Next LT Pro"/>
              </a:rPr>
              <a:t>Un questionnaire pour </a:t>
            </a:r>
            <a:r>
              <a:rPr lang="fr-FR" sz="2800" b="1" noProof="0" dirty="0">
                <a:solidFill>
                  <a:srgbClr val="FF0000"/>
                </a:solidFill>
                <a:latin typeface="Avenir Next LT Pro"/>
              </a:rPr>
              <a:t>tous</a:t>
            </a:r>
            <a:r>
              <a:rPr lang="fr-FR" sz="2800" b="1" noProof="0" dirty="0">
                <a:solidFill>
                  <a:srgbClr val="002256"/>
                </a:solidFill>
                <a:latin typeface="Avenir Next LT Pro"/>
              </a:rPr>
              <a:t> les professionnels, formés ou non, au sein de votre structure</a:t>
            </a:r>
          </a:p>
          <a:p>
            <a:pPr algn="ctr"/>
            <a:endParaRPr lang="fr-FR" sz="2800" b="1" dirty="0">
              <a:solidFill>
                <a:srgbClr val="002256"/>
              </a:solidFill>
              <a:latin typeface="Avenir Next LT Pro"/>
            </a:endParaRPr>
          </a:p>
          <a:p>
            <a:pPr algn="ctr"/>
            <a:r>
              <a:rPr lang="fr-FR" sz="2800" b="1" noProof="0" dirty="0">
                <a:solidFill>
                  <a:srgbClr val="002256"/>
                </a:solidFill>
                <a:latin typeface="Avenir Next LT Pro"/>
              </a:rPr>
              <a:t>Anonyme, 5 minutes de votre temps, approuvé par le comité d’éthique de la recherche de l’université de Toulouse, soutenu par les URPS Occitanie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fr-FR" sz="4000" noProof="0" dirty="0">
              <a:solidFill>
                <a:srgbClr val="898989"/>
              </a:solidFill>
              <a:ea typeface="ＭＳ Ｐゴシック" pitchFamily="34" charset="-128"/>
            </a:endParaRPr>
          </a:p>
        </p:txBody>
      </p:sp>
      <p:pic>
        <p:nvPicPr>
          <p:cNvPr id="10" name="Vidéo 9">
            <a:hlinkClick r:id="" action="ppaction://media"/>
            <a:extLst>
              <a:ext uri="{FF2B5EF4-FFF2-40B4-BE49-F238E27FC236}">
                <a16:creationId xmlns:a16="http://schemas.microsoft.com/office/drawing/2014/main" id="{9E4B4BEF-98C6-3830-5E05-2AFE2C3D4AF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  <p:ext uri="{42D2F446-02D8-4167-A562-619A0277C38B}">
                <p15:isNarration xmlns:p15="http://schemas.microsoft.com/office/powerpoint/2012/main" val="1"/>
              </p:ext>
            </p:extLst>
          </p:nvPr>
        </p:nvPicPr>
        <p:blipFill>
          <a:blip r:embed="rId6"/>
          <a:srcRect l="21875" r="21875"/>
          <a:stretch>
            <a:fillRect/>
          </a:stretch>
        </p:blipFill>
        <p:spPr>
          <a:xfrm>
            <a:off x="10052304" y="1549791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3719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33"/>
    </mc:Choice>
    <mc:Fallback xmlns="">
      <p:transition spd="slow" advTm="195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742</Words>
  <Application>Microsoft Office PowerPoint</Application>
  <PresentationFormat>Grand écran</PresentationFormat>
  <Paragraphs>62</Paragraphs>
  <Slides>6</Slides>
  <Notes>6</Notes>
  <HiddenSlides>0</HiddenSlides>
  <MMClips>7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ＭＳ Ｐゴシック</vt:lpstr>
      <vt:lpstr>Aptos</vt:lpstr>
      <vt:lpstr>Aptos Display</vt:lpstr>
      <vt:lpstr>Arial</vt:lpstr>
      <vt:lpstr>Avenir Next LT Pro</vt:lpstr>
      <vt:lpstr>Thème Office</vt:lpstr>
      <vt:lpstr>Le TDAH de l’enfant et de l’adolescent  en 2026 : vos connaissances?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TN Willig</dc:creator>
  <cp:lastModifiedBy>Thiébaut-Noël Willig</cp:lastModifiedBy>
  <cp:revision>151</cp:revision>
  <dcterms:created xsi:type="dcterms:W3CDTF">2025-10-24T11:24:03Z</dcterms:created>
  <dcterms:modified xsi:type="dcterms:W3CDTF">2026-04-16T17:13:53Z</dcterms:modified>
</cp:coreProperties>
</file>